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6A2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669" autoAdjust="0"/>
    <p:restoredTop sz="94660"/>
  </p:normalViewPr>
  <p:slideViewPr>
    <p:cSldViewPr snapToGrid="0">
      <p:cViewPr varScale="1">
        <p:scale>
          <a:sx n="80" d="100"/>
          <a:sy n="80" d="100"/>
        </p:scale>
        <p:origin x="48" y="3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4561F-238B-4472-80DE-A9E8AE8461A3}" type="datetimeFigureOut">
              <a:rPr lang="nb-NO" smtClean="0"/>
              <a:t>13.05.2016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8F5B-AD79-4211-A5DE-07E249EA8EA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48775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4561F-238B-4472-80DE-A9E8AE8461A3}" type="datetimeFigureOut">
              <a:rPr lang="nb-NO" smtClean="0"/>
              <a:t>13.05.2016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8F5B-AD79-4211-A5DE-07E249EA8EA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97189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4561F-238B-4472-80DE-A9E8AE8461A3}" type="datetimeFigureOut">
              <a:rPr lang="nb-NO" smtClean="0"/>
              <a:t>13.05.2016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8F5B-AD79-4211-A5DE-07E249EA8EA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45460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4561F-238B-4472-80DE-A9E8AE8461A3}" type="datetimeFigureOut">
              <a:rPr lang="nb-NO" smtClean="0"/>
              <a:t>13.05.2016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8F5B-AD79-4211-A5DE-07E249EA8EA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58212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4561F-238B-4472-80DE-A9E8AE8461A3}" type="datetimeFigureOut">
              <a:rPr lang="nb-NO" smtClean="0"/>
              <a:t>13.05.2016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8F5B-AD79-4211-A5DE-07E249EA8EA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90687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4561F-238B-4472-80DE-A9E8AE8461A3}" type="datetimeFigureOut">
              <a:rPr lang="nb-NO" smtClean="0"/>
              <a:t>13.05.2016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8F5B-AD79-4211-A5DE-07E249EA8EA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90363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4561F-238B-4472-80DE-A9E8AE8461A3}" type="datetimeFigureOut">
              <a:rPr lang="nb-NO" smtClean="0"/>
              <a:t>13.05.2016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8F5B-AD79-4211-A5DE-07E249EA8EA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04422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4561F-238B-4472-80DE-A9E8AE8461A3}" type="datetimeFigureOut">
              <a:rPr lang="nb-NO" smtClean="0"/>
              <a:t>13.05.2016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8F5B-AD79-4211-A5DE-07E249EA8EA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36118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4561F-238B-4472-80DE-A9E8AE8461A3}" type="datetimeFigureOut">
              <a:rPr lang="nb-NO" smtClean="0"/>
              <a:t>13.05.2016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8F5B-AD79-4211-A5DE-07E249EA8EA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9073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4561F-238B-4472-80DE-A9E8AE8461A3}" type="datetimeFigureOut">
              <a:rPr lang="nb-NO" smtClean="0"/>
              <a:t>13.05.2016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8F5B-AD79-4211-A5DE-07E249EA8EA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53055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4561F-238B-4472-80DE-A9E8AE8461A3}" type="datetimeFigureOut">
              <a:rPr lang="nb-NO" smtClean="0"/>
              <a:t>13.05.2016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8F5B-AD79-4211-A5DE-07E249EA8EA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58512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64561F-238B-4472-80DE-A9E8AE8461A3}" type="datetimeFigureOut">
              <a:rPr lang="nb-NO" smtClean="0"/>
              <a:t>13.05.2016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2D8F5B-AD79-4211-A5DE-07E249EA8EA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56666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Sylinder 3"/>
          <p:cNvSpPr txBox="1"/>
          <p:nvPr/>
        </p:nvSpPr>
        <p:spPr>
          <a:xfrm>
            <a:off x="403673" y="3043968"/>
            <a:ext cx="3100756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100" dirty="0"/>
              <a:t>I </a:t>
            </a:r>
            <a:r>
              <a:rPr lang="nb-NO" sz="1100" b="1" dirty="0" smtClean="0"/>
              <a:t>125 ÅR </a:t>
            </a:r>
            <a:r>
              <a:rPr lang="nb-NO" sz="1100" dirty="0" smtClean="0"/>
              <a:t>har </a:t>
            </a:r>
            <a:r>
              <a:rPr lang="nb-NO" sz="1100" dirty="0"/>
              <a:t>Hammerfest Energi bidratt til lys og varme i Hammerfestregionen. </a:t>
            </a:r>
            <a:endParaRPr lang="nb-NO" sz="1100" dirty="0" smtClean="0"/>
          </a:p>
          <a:p>
            <a:endParaRPr lang="nb-NO" sz="1100" dirty="0"/>
          </a:p>
          <a:p>
            <a:r>
              <a:rPr lang="nb-NO" sz="1100" dirty="0" smtClean="0"/>
              <a:t>Dagens </a:t>
            </a:r>
            <a:r>
              <a:rPr lang="nb-NO" sz="1100" dirty="0"/>
              <a:t>selskap er et moderne energikonsern som leverer både </a:t>
            </a:r>
            <a:r>
              <a:rPr lang="nb-NO" sz="1100" b="1" dirty="0" smtClean="0"/>
              <a:t>STRØMNETT,</a:t>
            </a:r>
            <a:r>
              <a:rPr lang="nb-NO" sz="1100" dirty="0" smtClean="0"/>
              <a:t> </a:t>
            </a:r>
            <a:r>
              <a:rPr lang="nb-NO" sz="1100" b="1" dirty="0" smtClean="0"/>
              <a:t>STRØM, FJERNVARME, BREDBÅND OG DIGITAL-TV</a:t>
            </a:r>
            <a:r>
              <a:rPr lang="nb-NO" sz="1100" dirty="0" smtClean="0"/>
              <a:t>. </a:t>
            </a:r>
            <a:r>
              <a:rPr lang="nb-NO" sz="1100" dirty="0"/>
              <a:t>Rundt disse områdene søker vi hele tiden å utvikle nye tjenester og bli bedre der vi kan. Innen strøm, bredbånd og tv er vi </a:t>
            </a:r>
            <a:r>
              <a:rPr lang="nb-NO" sz="1100" b="1" dirty="0" smtClean="0"/>
              <a:t>MARKEDSLEDER</a:t>
            </a:r>
            <a:r>
              <a:rPr lang="nb-NO" sz="1100" dirty="0" smtClean="0"/>
              <a:t> </a:t>
            </a:r>
            <a:r>
              <a:rPr lang="nb-NO" sz="1100" dirty="0"/>
              <a:t>i Hammerfest, Kvalsund og </a:t>
            </a:r>
            <a:r>
              <a:rPr lang="nb-NO" sz="1100" dirty="0" smtClean="0"/>
              <a:t>Hasvik, og er stadig på jakt etter nye kunder.</a:t>
            </a:r>
          </a:p>
          <a:p>
            <a:endParaRPr lang="nb-NO" sz="1100" dirty="0"/>
          </a:p>
        </p:txBody>
      </p:sp>
      <p:sp>
        <p:nvSpPr>
          <p:cNvPr id="5" name="Rektangel 4"/>
          <p:cNvSpPr/>
          <p:nvPr/>
        </p:nvSpPr>
        <p:spPr>
          <a:xfrm>
            <a:off x="4153112" y="190798"/>
            <a:ext cx="789755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nb-NO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b-N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nb-NO" sz="2400" b="1" dirty="0" smtClean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 som er klar for nye utfordringer innen </a:t>
            </a:r>
          </a:p>
          <a:p>
            <a:pPr>
              <a:spcAft>
                <a:spcPts val="0"/>
              </a:spcAft>
            </a:pPr>
            <a:r>
              <a:rPr lang="nb-NO" sz="2400" b="1" dirty="0" smtClean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salg- og </a:t>
            </a:r>
            <a:r>
              <a:rPr lang="nb-NO" sz="2400" b="1" dirty="0" smtClean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markedsarbeid</a:t>
            </a:r>
            <a:endParaRPr lang="nb-NO" b="1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nb-NO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b-N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nb-NO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Hammerfest Energi søker etter deg som er klar for å aktivt </a:t>
            </a:r>
            <a:r>
              <a:rPr lang="nb-NO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bistå forretningsområdene med initiativ, utvikling og gjennomføring av markedsaktiviteter som skaper vekst.  Du er med </a:t>
            </a:r>
            <a:r>
              <a:rPr lang="nb-NO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hele veien fra </a:t>
            </a:r>
            <a:r>
              <a:rPr lang="nb-NO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ide til resultat.</a:t>
            </a:r>
            <a:r>
              <a:rPr lang="nb-NO" sz="1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nb-NO" sz="1400" dirty="0"/>
          </a:p>
        </p:txBody>
      </p:sp>
      <p:sp>
        <p:nvSpPr>
          <p:cNvPr id="6" name="Rektangel 5"/>
          <p:cNvSpPr/>
          <p:nvPr/>
        </p:nvSpPr>
        <p:spPr>
          <a:xfrm>
            <a:off x="397753" y="4912022"/>
            <a:ext cx="2958614" cy="1777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nb-NO" sz="11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Hos oss får du konkurransedyktig lønn og gode </a:t>
            </a:r>
            <a:r>
              <a:rPr lang="nb-NO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pensjons- og forsikringsordninger</a:t>
            </a:r>
            <a:r>
              <a:rPr lang="nb-NO" sz="11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Vi har svært gode velferdstilbud. Vi kan også hjelpe deg med å skaffe bolig.</a:t>
            </a:r>
            <a:endParaRPr lang="nb-NO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nb-NO" sz="11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Søknadsfrist: 21.05.2016</a:t>
            </a:r>
            <a:endParaRPr lang="nb-NO" sz="1100" b="1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nb-NO" sz="11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Kontaktpersoner</a:t>
            </a:r>
            <a:r>
              <a:rPr lang="nb-NO" sz="11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nb-NO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nb-NO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Daglig leder</a:t>
            </a:r>
            <a:r>
              <a:rPr lang="nb-NO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Hammerfest Energi </a:t>
            </a:r>
            <a:r>
              <a:rPr lang="nb-NO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Kraftomsetning </a:t>
            </a:r>
            <a:r>
              <a:rPr lang="nb-NO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AS, </a:t>
            </a:r>
            <a:r>
              <a:rPr lang="nb-NO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Bjørn Oluf Holmgren</a:t>
            </a:r>
            <a:r>
              <a:rPr lang="nb-NO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 mobil 9</a:t>
            </a:r>
            <a:r>
              <a:rPr lang="nb-NO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13 70</a:t>
            </a:r>
            <a:r>
              <a:rPr lang="nb-NO" sz="11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nb-NO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001 eller HR-rådgiver </a:t>
            </a:r>
            <a:r>
              <a:rPr lang="nb-NO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Tove Jensen</a:t>
            </a:r>
            <a:r>
              <a:rPr lang="nb-NO" sz="11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</a:t>
            </a:r>
            <a:r>
              <a:rPr lang="nb-NO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mobil 995 60 363.</a:t>
            </a:r>
            <a:endParaRPr lang="nb-NO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nb-NO" sz="1050" u="none" strike="noStrike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b-NO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8120301" y="2302461"/>
            <a:ext cx="4255281" cy="1007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nb-NO" sz="11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Dine kvalifikasjoner:</a:t>
            </a:r>
          </a:p>
          <a:p>
            <a:pPr>
              <a:spcAft>
                <a:spcPts val="0"/>
              </a:spcAft>
            </a:pPr>
            <a:endParaRPr lang="nb-NO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b-NO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Utdanning innenfor salg- og markedsføring</a:t>
            </a:r>
            <a:endParaRPr lang="nb-NO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b-NO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nb-NO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rfaring med salgs- og markedsarbeid</a:t>
            </a:r>
            <a:endParaRPr lang="nb-NO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nb-NO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Lyst til å selge og skape gode </a:t>
            </a:r>
            <a:r>
              <a:rPr lang="nb-NO" sz="11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kundeopplevelser</a:t>
            </a:r>
            <a:endParaRPr lang="nb-NO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175021" y="2307487"/>
            <a:ext cx="3882368" cy="159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nb-NO" sz="11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Din hverdag hos oss:</a:t>
            </a:r>
            <a:endParaRPr lang="nb-NO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nb-NO" sz="1050" b="1" dirty="0" smtClean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b-NO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b-NO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Gjennomføre salg av våre produkter i privat- og </a:t>
            </a:r>
            <a:r>
              <a:rPr lang="nb-NO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bedriftsmarkedet og markedsoppfølging</a:t>
            </a:r>
            <a:endParaRPr lang="nb-NO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b-NO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Være drivkraft for lage gode våre salgs- og markedsplaner </a:t>
            </a:r>
            <a:endParaRPr lang="nb-NO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b-NO" sz="11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Utarbeide </a:t>
            </a:r>
            <a:r>
              <a:rPr lang="nb-NO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markedsmateriell og gjennomføre salg- og markedskampanjer.</a:t>
            </a:r>
            <a:endParaRPr lang="nb-NO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b-NO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nb-NO" sz="11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nsvar </a:t>
            </a:r>
            <a:r>
              <a:rPr lang="nb-NO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vår aktivitet på web og sosiale media.</a:t>
            </a:r>
            <a:endParaRPr lang="nb-NO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Rektangel 10"/>
          <p:cNvSpPr/>
          <p:nvPr/>
        </p:nvSpPr>
        <p:spPr>
          <a:xfrm rot="927283">
            <a:off x="5283200" y="4241361"/>
            <a:ext cx="1742299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b-NO" sz="2400" b="0" cap="none" spc="0" dirty="0" smtClean="0">
                <a:ln w="0"/>
                <a:solidFill>
                  <a:srgbClr val="FF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Liker å selge</a:t>
            </a:r>
            <a:endParaRPr lang="nb-NO" sz="2400" b="0" cap="none" spc="0" dirty="0">
              <a:ln w="0"/>
              <a:solidFill>
                <a:srgbClr val="FF99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Rektangel 11"/>
          <p:cNvSpPr/>
          <p:nvPr/>
        </p:nvSpPr>
        <p:spPr>
          <a:xfrm rot="21114768">
            <a:off x="4857520" y="5181723"/>
            <a:ext cx="197688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b-NO" sz="2400" b="0" cap="none" spc="0" dirty="0" smtClean="0">
                <a:ln w="0"/>
                <a:solidFill>
                  <a:srgbClr val="FF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Er entusiastisk</a:t>
            </a:r>
            <a:endParaRPr lang="nb-NO" sz="2400" b="0" cap="none" spc="0" dirty="0">
              <a:ln w="0"/>
              <a:solidFill>
                <a:srgbClr val="FF99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Rektangel 12"/>
          <p:cNvSpPr/>
          <p:nvPr/>
        </p:nvSpPr>
        <p:spPr>
          <a:xfrm rot="20005565">
            <a:off x="5706355" y="5650501"/>
            <a:ext cx="135338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b-NO" sz="2400" b="0" cap="none" spc="0" dirty="0" smtClean="0">
                <a:ln w="0"/>
                <a:solidFill>
                  <a:srgbClr val="FF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Metodisk</a:t>
            </a:r>
            <a:endParaRPr lang="nb-NO" sz="2400" b="0" cap="none" spc="0" dirty="0">
              <a:ln w="0"/>
              <a:solidFill>
                <a:srgbClr val="FF99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Rektangel 13"/>
          <p:cNvSpPr/>
          <p:nvPr/>
        </p:nvSpPr>
        <p:spPr>
          <a:xfrm>
            <a:off x="6809352" y="3966296"/>
            <a:ext cx="241162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b-NO" sz="2400" b="0" cap="none" spc="0" dirty="0" smtClean="0">
                <a:ln w="0"/>
                <a:solidFill>
                  <a:srgbClr val="FF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Oppnår resultater</a:t>
            </a:r>
            <a:endParaRPr lang="nb-NO" sz="2400" b="0" cap="none" spc="0" dirty="0">
              <a:ln w="0"/>
              <a:solidFill>
                <a:srgbClr val="FF99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Rektangel 14"/>
          <p:cNvSpPr/>
          <p:nvPr/>
        </p:nvSpPr>
        <p:spPr>
          <a:xfrm rot="709360">
            <a:off x="4865545" y="4591236"/>
            <a:ext cx="156735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b-NO" sz="2400" b="0" cap="none" spc="0" dirty="0" smtClean="0">
                <a:ln w="0"/>
                <a:solidFill>
                  <a:srgbClr val="FF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Strukturert</a:t>
            </a:r>
            <a:endParaRPr lang="nb-NO" sz="2400" b="0" cap="none" spc="0" dirty="0">
              <a:ln w="0"/>
              <a:solidFill>
                <a:srgbClr val="FF99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Rektangel 15"/>
          <p:cNvSpPr/>
          <p:nvPr/>
        </p:nvSpPr>
        <p:spPr>
          <a:xfrm rot="583599">
            <a:off x="8872718" y="5163263"/>
            <a:ext cx="105458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b-NO" sz="2400" b="0" cap="none" spc="0" dirty="0" smtClean="0">
                <a:ln w="0"/>
                <a:solidFill>
                  <a:srgbClr val="FF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Kreativ</a:t>
            </a:r>
            <a:endParaRPr lang="nb-NO" sz="2400" b="0" cap="none" spc="0" dirty="0">
              <a:ln w="0"/>
              <a:solidFill>
                <a:srgbClr val="FF99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Rektangel 16"/>
          <p:cNvSpPr/>
          <p:nvPr/>
        </p:nvSpPr>
        <p:spPr>
          <a:xfrm rot="1630380">
            <a:off x="8677397" y="5698069"/>
            <a:ext cx="144174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b-NO" sz="2400" b="0" cap="none" spc="0" dirty="0" smtClean="0">
                <a:ln w="0"/>
                <a:solidFill>
                  <a:srgbClr val="FF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Initiativrik</a:t>
            </a:r>
            <a:endParaRPr lang="nb-NO" sz="2400" b="0" cap="none" spc="0" dirty="0">
              <a:ln w="0"/>
              <a:solidFill>
                <a:srgbClr val="FF99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Rektangel 17"/>
          <p:cNvSpPr/>
          <p:nvPr/>
        </p:nvSpPr>
        <p:spPr>
          <a:xfrm>
            <a:off x="7055511" y="5875689"/>
            <a:ext cx="174823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b-NO" sz="2400" b="0" cap="none" spc="0" dirty="0" smtClean="0">
                <a:ln w="0"/>
                <a:solidFill>
                  <a:srgbClr val="FF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Omgjengelig</a:t>
            </a:r>
            <a:endParaRPr lang="nb-NO" sz="2400" b="0" cap="none" spc="0" dirty="0">
              <a:ln w="0"/>
              <a:solidFill>
                <a:srgbClr val="FF99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Rektangel 18"/>
          <p:cNvSpPr/>
          <p:nvPr/>
        </p:nvSpPr>
        <p:spPr>
          <a:xfrm rot="20869534">
            <a:off x="8857995" y="4614442"/>
            <a:ext cx="189173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b-NO" sz="2400" b="0" cap="none" spc="0" dirty="0" smtClean="0">
                <a:ln w="0"/>
                <a:solidFill>
                  <a:srgbClr val="FF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Tåler en trøkk</a:t>
            </a:r>
            <a:endParaRPr lang="nb-NO" sz="2400" b="0" cap="none" spc="0" dirty="0">
              <a:ln w="0"/>
              <a:solidFill>
                <a:srgbClr val="FF99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Rektangel 19"/>
          <p:cNvSpPr/>
          <p:nvPr/>
        </p:nvSpPr>
        <p:spPr>
          <a:xfrm rot="20288525">
            <a:off x="8697745" y="4052895"/>
            <a:ext cx="195168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b-NO" sz="2400" b="0" cap="none" spc="0" dirty="0" smtClean="0">
                <a:ln w="0"/>
                <a:solidFill>
                  <a:srgbClr val="FF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Gjennomfører</a:t>
            </a:r>
            <a:endParaRPr lang="nb-NO" sz="2400" b="0" cap="none" spc="0" dirty="0">
              <a:ln w="0"/>
              <a:solidFill>
                <a:srgbClr val="FF99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Ellipse 21"/>
          <p:cNvSpPr/>
          <p:nvPr/>
        </p:nvSpPr>
        <p:spPr>
          <a:xfrm>
            <a:off x="4156764" y="506253"/>
            <a:ext cx="468834" cy="419802"/>
          </a:xfrm>
          <a:prstGeom prst="ellipse">
            <a:avLst/>
          </a:prstGeom>
          <a:solidFill>
            <a:srgbClr val="D16A2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solidFill>
                <a:schemeClr val="bg1"/>
              </a:solidFill>
            </a:endParaRPr>
          </a:p>
        </p:txBody>
      </p:sp>
      <p:sp>
        <p:nvSpPr>
          <p:cNvPr id="23" name="Rektangel 22"/>
          <p:cNvSpPr/>
          <p:nvPr/>
        </p:nvSpPr>
        <p:spPr>
          <a:xfrm>
            <a:off x="4046991" y="516099"/>
            <a:ext cx="68837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b-NO" sz="2000" b="1" cap="none" spc="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DU</a:t>
            </a:r>
            <a:endParaRPr lang="nb-NO" sz="2000" b="1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4" name="Bild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15" y="1204598"/>
            <a:ext cx="3383818" cy="1810686"/>
          </a:xfrm>
          <a:prstGeom prst="rect">
            <a:avLst/>
          </a:prstGeom>
        </p:spPr>
      </p:pic>
      <p:cxnSp>
        <p:nvCxnSpPr>
          <p:cNvPr id="26" name="Rett linje 25"/>
          <p:cNvCxnSpPr/>
          <p:nvPr/>
        </p:nvCxnSpPr>
        <p:spPr>
          <a:xfrm flipH="1">
            <a:off x="3596299" y="132818"/>
            <a:ext cx="10217" cy="6391128"/>
          </a:xfrm>
          <a:prstGeom prst="line">
            <a:avLst/>
          </a:prstGeom>
          <a:ln w="38100">
            <a:solidFill>
              <a:srgbClr val="D16A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94" descr="cid:image001.png@01CEF66B.A38B1DE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279" y="208049"/>
            <a:ext cx="2300290" cy="1013800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Ellipse 26"/>
          <p:cNvSpPr/>
          <p:nvPr/>
        </p:nvSpPr>
        <p:spPr>
          <a:xfrm>
            <a:off x="7345185" y="4686087"/>
            <a:ext cx="997269" cy="905450"/>
          </a:xfrm>
          <a:prstGeom prst="ellipse">
            <a:avLst/>
          </a:prstGeom>
          <a:solidFill>
            <a:srgbClr val="D16A2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8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DU</a:t>
            </a:r>
            <a:endParaRPr lang="nb-NO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1842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164</Words>
  <Application>Microsoft Office PowerPoint</Application>
  <PresentationFormat>Widescreen</PresentationFormat>
  <Paragraphs>36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5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Symbol</vt:lpstr>
      <vt:lpstr>Times New Roman</vt:lpstr>
      <vt:lpstr>Office-tema</vt:lpstr>
      <vt:lpstr>PowerPoint-presentasjon</vt:lpstr>
    </vt:vector>
  </TitlesOfParts>
  <Company>Hammerfest Energi Nett 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Espen Hansen</dc:creator>
  <cp:lastModifiedBy>Tove Jensen</cp:lastModifiedBy>
  <cp:revision>8</cp:revision>
  <dcterms:created xsi:type="dcterms:W3CDTF">2016-05-12T18:12:34Z</dcterms:created>
  <dcterms:modified xsi:type="dcterms:W3CDTF">2016-05-13T06:53:16Z</dcterms:modified>
</cp:coreProperties>
</file>